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4" r:id="rId4"/>
    <p:sldId id="261"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24"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9" autoAdjust="0"/>
    <p:restoredTop sz="94660"/>
  </p:normalViewPr>
  <p:slideViewPr>
    <p:cSldViewPr snapToGrid="0">
      <p:cViewPr varScale="1">
        <p:scale>
          <a:sx n="114" d="100"/>
          <a:sy n="114" d="100"/>
        </p:scale>
        <p:origin x="1332" y="102"/>
      </p:cViewPr>
      <p:guideLst>
        <p:guide orient="horz" pos="624"/>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2932FA9-18C2-4A42-86BE-EDE2D21B994E}" type="datetimeFigureOut">
              <a:rPr lang="en-US" smtClean="0"/>
              <a:t>1/31/2022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65E1CE-7AAB-4ECB-9B03-08432BF846E2}" type="slidenum">
              <a:rPr lang="en-US" smtClean="0"/>
              <a:t>‹#›</a:t>
            </a:fld>
            <a:endParaRPr lang="en-US"/>
          </a:p>
        </p:txBody>
      </p:sp>
    </p:spTree>
    <p:extLst>
      <p:ext uri="{BB962C8B-B14F-4D97-AF65-F5344CB8AC3E}">
        <p14:creationId xmlns:p14="http://schemas.microsoft.com/office/powerpoint/2010/main" val="218954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932FA9-18C2-4A42-86BE-EDE2D21B994E}" type="datetimeFigureOut">
              <a:rPr lang="en-US" smtClean="0"/>
              <a:t>1/31/2022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65E1CE-7AAB-4ECB-9B03-08432BF846E2}" type="slidenum">
              <a:rPr lang="en-US" smtClean="0"/>
              <a:t>‹#›</a:t>
            </a:fld>
            <a:endParaRPr lang="en-US"/>
          </a:p>
        </p:txBody>
      </p:sp>
    </p:spTree>
    <p:extLst>
      <p:ext uri="{BB962C8B-B14F-4D97-AF65-F5344CB8AC3E}">
        <p14:creationId xmlns:p14="http://schemas.microsoft.com/office/powerpoint/2010/main" val="1722418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932FA9-18C2-4A42-86BE-EDE2D21B994E}" type="datetimeFigureOut">
              <a:rPr lang="en-US" smtClean="0"/>
              <a:t>1/31/2022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65E1CE-7AAB-4ECB-9B03-08432BF846E2}" type="slidenum">
              <a:rPr lang="en-US" smtClean="0"/>
              <a:t>‹#›</a:t>
            </a:fld>
            <a:endParaRPr lang="en-US"/>
          </a:p>
        </p:txBody>
      </p:sp>
    </p:spTree>
    <p:extLst>
      <p:ext uri="{BB962C8B-B14F-4D97-AF65-F5344CB8AC3E}">
        <p14:creationId xmlns:p14="http://schemas.microsoft.com/office/powerpoint/2010/main" val="3749340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932FA9-18C2-4A42-86BE-EDE2D21B994E}" type="datetimeFigureOut">
              <a:rPr lang="en-US" smtClean="0"/>
              <a:t>1/31/2022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65E1CE-7AAB-4ECB-9B03-08432BF846E2}" type="slidenum">
              <a:rPr lang="en-US" smtClean="0"/>
              <a:t>‹#›</a:t>
            </a:fld>
            <a:endParaRPr lang="en-US"/>
          </a:p>
        </p:txBody>
      </p:sp>
    </p:spTree>
    <p:extLst>
      <p:ext uri="{BB962C8B-B14F-4D97-AF65-F5344CB8AC3E}">
        <p14:creationId xmlns:p14="http://schemas.microsoft.com/office/powerpoint/2010/main" val="153505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932FA9-18C2-4A42-86BE-EDE2D21B994E}" type="datetimeFigureOut">
              <a:rPr lang="en-US" smtClean="0"/>
              <a:t>1/31/2022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65E1CE-7AAB-4ECB-9B03-08432BF846E2}" type="slidenum">
              <a:rPr lang="en-US" smtClean="0"/>
              <a:t>‹#›</a:t>
            </a:fld>
            <a:endParaRPr lang="en-US"/>
          </a:p>
        </p:txBody>
      </p:sp>
    </p:spTree>
    <p:extLst>
      <p:ext uri="{BB962C8B-B14F-4D97-AF65-F5344CB8AC3E}">
        <p14:creationId xmlns:p14="http://schemas.microsoft.com/office/powerpoint/2010/main" val="3747936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932FA9-18C2-4A42-86BE-EDE2D21B994E}" type="datetimeFigureOut">
              <a:rPr lang="en-US" smtClean="0"/>
              <a:t>1/31/2022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65E1CE-7AAB-4ECB-9B03-08432BF846E2}" type="slidenum">
              <a:rPr lang="en-US" smtClean="0"/>
              <a:t>‹#›</a:t>
            </a:fld>
            <a:endParaRPr lang="en-US"/>
          </a:p>
        </p:txBody>
      </p:sp>
    </p:spTree>
    <p:extLst>
      <p:ext uri="{BB962C8B-B14F-4D97-AF65-F5344CB8AC3E}">
        <p14:creationId xmlns:p14="http://schemas.microsoft.com/office/powerpoint/2010/main" val="4067933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2932FA9-18C2-4A42-86BE-EDE2D21B994E}" type="datetimeFigureOut">
              <a:rPr lang="en-US" smtClean="0"/>
              <a:t>1/31/2022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65E1CE-7AAB-4ECB-9B03-08432BF846E2}" type="slidenum">
              <a:rPr lang="en-US" smtClean="0"/>
              <a:t>‹#›</a:t>
            </a:fld>
            <a:endParaRPr lang="en-US"/>
          </a:p>
        </p:txBody>
      </p:sp>
    </p:spTree>
    <p:extLst>
      <p:ext uri="{BB962C8B-B14F-4D97-AF65-F5344CB8AC3E}">
        <p14:creationId xmlns:p14="http://schemas.microsoft.com/office/powerpoint/2010/main" val="1096558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2932FA9-18C2-4A42-86BE-EDE2D21B994E}" type="datetimeFigureOut">
              <a:rPr lang="en-US" smtClean="0"/>
              <a:t>1/31/2022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65E1CE-7AAB-4ECB-9B03-08432BF846E2}" type="slidenum">
              <a:rPr lang="en-US" smtClean="0"/>
              <a:t>‹#›</a:t>
            </a:fld>
            <a:endParaRPr lang="en-US"/>
          </a:p>
        </p:txBody>
      </p:sp>
    </p:spTree>
    <p:extLst>
      <p:ext uri="{BB962C8B-B14F-4D97-AF65-F5344CB8AC3E}">
        <p14:creationId xmlns:p14="http://schemas.microsoft.com/office/powerpoint/2010/main" val="2658785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932FA9-18C2-4A42-86BE-EDE2D21B994E}" type="datetimeFigureOut">
              <a:rPr lang="en-US" smtClean="0"/>
              <a:t>1/31/2022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65E1CE-7AAB-4ECB-9B03-08432BF846E2}" type="slidenum">
              <a:rPr lang="en-US" smtClean="0"/>
              <a:t>‹#›</a:t>
            </a:fld>
            <a:endParaRPr lang="en-US"/>
          </a:p>
        </p:txBody>
      </p:sp>
    </p:spTree>
    <p:extLst>
      <p:ext uri="{BB962C8B-B14F-4D97-AF65-F5344CB8AC3E}">
        <p14:creationId xmlns:p14="http://schemas.microsoft.com/office/powerpoint/2010/main" val="2912934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932FA9-18C2-4A42-86BE-EDE2D21B994E}" type="datetimeFigureOut">
              <a:rPr lang="en-US" smtClean="0"/>
              <a:t>1/31/2022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65E1CE-7AAB-4ECB-9B03-08432BF846E2}" type="slidenum">
              <a:rPr lang="en-US" smtClean="0"/>
              <a:t>‹#›</a:t>
            </a:fld>
            <a:endParaRPr lang="en-US"/>
          </a:p>
        </p:txBody>
      </p:sp>
    </p:spTree>
    <p:extLst>
      <p:ext uri="{BB962C8B-B14F-4D97-AF65-F5344CB8AC3E}">
        <p14:creationId xmlns:p14="http://schemas.microsoft.com/office/powerpoint/2010/main" val="3851907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932FA9-18C2-4A42-86BE-EDE2D21B994E}" type="datetimeFigureOut">
              <a:rPr lang="en-US" smtClean="0"/>
              <a:t>1/31/2022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65E1CE-7AAB-4ECB-9B03-08432BF846E2}" type="slidenum">
              <a:rPr lang="en-US" smtClean="0"/>
              <a:t>‹#›</a:t>
            </a:fld>
            <a:endParaRPr lang="en-US"/>
          </a:p>
        </p:txBody>
      </p:sp>
    </p:spTree>
    <p:extLst>
      <p:ext uri="{BB962C8B-B14F-4D97-AF65-F5344CB8AC3E}">
        <p14:creationId xmlns:p14="http://schemas.microsoft.com/office/powerpoint/2010/main" val="3299264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932FA9-18C2-4A42-86BE-EDE2D21B994E}" type="datetimeFigureOut">
              <a:rPr lang="en-US" smtClean="0"/>
              <a:t>1/31/2022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65E1CE-7AAB-4ECB-9B03-08432BF846E2}" type="slidenum">
              <a:rPr lang="en-US" smtClean="0"/>
              <a:t>‹#›</a:t>
            </a:fld>
            <a:endParaRPr lang="en-US"/>
          </a:p>
        </p:txBody>
      </p:sp>
    </p:spTree>
    <p:extLst>
      <p:ext uri="{BB962C8B-B14F-4D97-AF65-F5344CB8AC3E}">
        <p14:creationId xmlns:p14="http://schemas.microsoft.com/office/powerpoint/2010/main" val="12659782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B34B-23DB-401F-AAA1-31F273C669D5}"/>
              </a:ext>
            </a:extLst>
          </p:cNvPr>
          <p:cNvSpPr>
            <a:spLocks noGrp="1"/>
          </p:cNvSpPr>
          <p:nvPr>
            <p:ph type="ctrTitle"/>
          </p:nvPr>
        </p:nvSpPr>
        <p:spPr/>
        <p:txBody>
          <a:bodyPr anchor="ctr">
            <a:normAutofit/>
          </a:bodyPr>
          <a:lstStyle/>
          <a:p>
            <a:r>
              <a:rPr lang="en-US" sz="4800" dirty="0"/>
              <a:t>Beach Advisory Committee</a:t>
            </a:r>
          </a:p>
        </p:txBody>
      </p:sp>
      <p:sp>
        <p:nvSpPr>
          <p:cNvPr id="3" name="Subtitle 2">
            <a:extLst>
              <a:ext uri="{FF2B5EF4-FFF2-40B4-BE49-F238E27FC236}">
                <a16:creationId xmlns:a16="http://schemas.microsoft.com/office/drawing/2014/main" id="{862AD867-E4CB-4ACC-99B5-20E61A2E58C6}"/>
              </a:ext>
            </a:extLst>
          </p:cNvPr>
          <p:cNvSpPr>
            <a:spLocks noGrp="1"/>
          </p:cNvSpPr>
          <p:nvPr>
            <p:ph type="subTitle" idx="1"/>
          </p:nvPr>
        </p:nvSpPr>
        <p:spPr>
          <a:xfrm>
            <a:off x="226116" y="2876482"/>
            <a:ext cx="8691768" cy="1655762"/>
          </a:xfrm>
        </p:spPr>
        <p:txBody>
          <a:bodyPr/>
          <a:lstStyle/>
          <a:p>
            <a:pPr>
              <a:lnSpc>
                <a:spcPct val="50000"/>
              </a:lnSpc>
            </a:pPr>
            <a:r>
              <a:rPr lang="en-US" dirty="0"/>
              <a:t>Safety Sub-Committee </a:t>
            </a:r>
          </a:p>
          <a:p>
            <a:pPr>
              <a:lnSpc>
                <a:spcPct val="50000"/>
              </a:lnSpc>
            </a:pPr>
            <a:r>
              <a:rPr lang="en-US" sz="2400" dirty="0"/>
              <a:t>Traffic Safety</a:t>
            </a:r>
            <a:endParaRPr lang="en-US" dirty="0"/>
          </a:p>
        </p:txBody>
      </p:sp>
      <p:sp>
        <p:nvSpPr>
          <p:cNvPr id="4" name="TextBox 3">
            <a:extLst>
              <a:ext uri="{FF2B5EF4-FFF2-40B4-BE49-F238E27FC236}">
                <a16:creationId xmlns:a16="http://schemas.microsoft.com/office/drawing/2014/main" id="{2FEDE5E9-B167-4B24-9C52-446F05B4C591}"/>
              </a:ext>
            </a:extLst>
          </p:cNvPr>
          <p:cNvSpPr txBox="1"/>
          <p:nvPr/>
        </p:nvSpPr>
        <p:spPr>
          <a:xfrm>
            <a:off x="6510130" y="4745935"/>
            <a:ext cx="1584601" cy="1477328"/>
          </a:xfrm>
          <a:prstGeom prst="rect">
            <a:avLst/>
          </a:prstGeom>
          <a:noFill/>
        </p:spPr>
        <p:txBody>
          <a:bodyPr wrap="none" rtlCol="0">
            <a:spAutoFit/>
          </a:bodyPr>
          <a:lstStyle/>
          <a:p>
            <a:r>
              <a:rPr lang="en-US" dirty="0"/>
              <a:t>Barry Engel</a:t>
            </a:r>
          </a:p>
          <a:p>
            <a:r>
              <a:rPr lang="en-US" dirty="0"/>
              <a:t>Tom Adler</a:t>
            </a:r>
          </a:p>
          <a:p>
            <a:r>
              <a:rPr lang="en-US" dirty="0"/>
              <a:t>Art Lemay</a:t>
            </a:r>
          </a:p>
          <a:p>
            <a:endParaRPr lang="en-US" dirty="0"/>
          </a:p>
          <a:p>
            <a:r>
              <a:rPr lang="en-US" dirty="0"/>
              <a:t>February, 2022</a:t>
            </a:r>
          </a:p>
        </p:txBody>
      </p:sp>
      <p:sp>
        <p:nvSpPr>
          <p:cNvPr id="5" name="TextBox 4">
            <a:extLst>
              <a:ext uri="{FF2B5EF4-FFF2-40B4-BE49-F238E27FC236}">
                <a16:creationId xmlns:a16="http://schemas.microsoft.com/office/drawing/2014/main" id="{13B48570-3BAB-4E68-9C43-920043406DE1}"/>
              </a:ext>
            </a:extLst>
          </p:cNvPr>
          <p:cNvSpPr txBox="1"/>
          <p:nvPr/>
        </p:nvSpPr>
        <p:spPr>
          <a:xfrm>
            <a:off x="298173" y="308113"/>
            <a:ext cx="2733261" cy="523220"/>
          </a:xfrm>
          <a:prstGeom prst="rect">
            <a:avLst/>
          </a:prstGeom>
          <a:noFill/>
        </p:spPr>
        <p:txBody>
          <a:bodyPr wrap="square" rtlCol="0">
            <a:spAutoFit/>
          </a:bodyPr>
          <a:lstStyle/>
          <a:p>
            <a:r>
              <a:rPr lang="en-US" sz="2800" b="1" dirty="0"/>
              <a:t>DRAFT</a:t>
            </a:r>
          </a:p>
        </p:txBody>
      </p:sp>
    </p:spTree>
    <p:extLst>
      <p:ext uri="{BB962C8B-B14F-4D97-AF65-F5344CB8AC3E}">
        <p14:creationId xmlns:p14="http://schemas.microsoft.com/office/powerpoint/2010/main" val="2024805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B0F9A-62AC-4DCF-ADF1-3074A7D00249}"/>
              </a:ext>
            </a:extLst>
          </p:cNvPr>
          <p:cNvSpPr>
            <a:spLocks noGrp="1"/>
          </p:cNvSpPr>
          <p:nvPr>
            <p:ph type="title"/>
          </p:nvPr>
        </p:nvSpPr>
        <p:spPr>
          <a:xfrm>
            <a:off x="628649" y="180194"/>
            <a:ext cx="8397197" cy="1325563"/>
          </a:xfrm>
        </p:spPr>
        <p:txBody>
          <a:bodyPr/>
          <a:lstStyle/>
          <a:p>
            <a:r>
              <a:rPr lang="en-US" sz="3600" dirty="0"/>
              <a:t>Priorities for Summer 2022</a:t>
            </a:r>
            <a:r>
              <a:rPr lang="en-US" dirty="0"/>
              <a:t>		</a:t>
            </a:r>
          </a:p>
        </p:txBody>
      </p:sp>
      <p:sp>
        <p:nvSpPr>
          <p:cNvPr id="3" name="Content Placeholder 2">
            <a:extLst>
              <a:ext uri="{FF2B5EF4-FFF2-40B4-BE49-F238E27FC236}">
                <a16:creationId xmlns:a16="http://schemas.microsoft.com/office/drawing/2014/main" id="{BA8BB572-64A1-4FD9-90C7-C31C09A9D240}"/>
              </a:ext>
            </a:extLst>
          </p:cNvPr>
          <p:cNvSpPr>
            <a:spLocks noGrp="1"/>
          </p:cNvSpPr>
          <p:nvPr>
            <p:ph idx="1"/>
          </p:nvPr>
        </p:nvSpPr>
        <p:spPr>
          <a:xfrm>
            <a:off x="236306" y="1265682"/>
            <a:ext cx="8597546" cy="5299504"/>
          </a:xfrm>
        </p:spPr>
        <p:txBody>
          <a:bodyPr>
            <a:noAutofit/>
          </a:bodyPr>
          <a:lstStyle/>
          <a:p>
            <a:pPr lvl="2"/>
            <a:r>
              <a:rPr lang="en-US" sz="1800" dirty="0"/>
              <a:t>Items that </a:t>
            </a:r>
            <a:r>
              <a:rPr lang="en-US" sz="1800" b="1" i="1" dirty="0"/>
              <a:t>could</a:t>
            </a:r>
            <a:r>
              <a:rPr lang="en-US" sz="1800" dirty="0"/>
              <a:t> be implemented for 2022:</a:t>
            </a:r>
          </a:p>
          <a:p>
            <a:pPr lvl="3"/>
            <a:r>
              <a:rPr lang="en-US" sz="1600" dirty="0"/>
              <a:t>Landscaping, construction and maintenance vehicles must park on private properties rather than park along roads where parking is prohibited (enforcement of Kennebunkport ordinances)</a:t>
            </a:r>
          </a:p>
          <a:p>
            <a:pPr lvl="3"/>
            <a:r>
              <a:rPr lang="en-US" sz="1600" dirty="0"/>
              <a:t>Deploy occasional use of speed monitor on the west end of Kings Highway. Continue with sporadic speed monitor use on Dyke Road and New Biddeford Road. Perhaps buy one for GRB exclusively</a:t>
            </a:r>
          </a:p>
          <a:p>
            <a:pPr lvl="3"/>
            <a:r>
              <a:rPr lang="en-US" sz="1600" dirty="0"/>
              <a:t>Increased police presence and enforcement on Dyke Road and the west end of Kings Highway to enforce speed limit</a:t>
            </a:r>
          </a:p>
          <a:p>
            <a:pPr lvl="3"/>
            <a:r>
              <a:rPr lang="en-US" sz="1600" dirty="0"/>
              <a:t>Striping west end of Kings Highway and Community House Road with edge stripes. Striping tends to slow down traffic</a:t>
            </a:r>
          </a:p>
          <a:p>
            <a:pPr lvl="3"/>
            <a:r>
              <a:rPr lang="en-US" sz="1600" dirty="0"/>
              <a:t>Move garbage and recycling pickup to Friday, like it was for years. This could avoid congestion on weekends when there are more joggers, pedestrians, cyclists and strollers, as well as renters packing up.  As well there are more  owners, as well as their guests coming up for the weekend. In addition, for those owners, and their guests coming up on Friday nights, the garbage outside is an eyesore</a:t>
            </a:r>
          </a:p>
          <a:p>
            <a:pPr lvl="3"/>
            <a:r>
              <a:rPr lang="en-US" sz="1600" dirty="0"/>
              <a:t>Increased use of towing for offenders parking illegally. Concept of escalating fines?</a:t>
            </a:r>
            <a:endParaRPr lang="en-US" sz="1800" dirty="0"/>
          </a:p>
          <a:p>
            <a:pPr marL="1371600" lvl="3" indent="0">
              <a:buNone/>
            </a:pPr>
            <a:endParaRPr lang="en-US" sz="1600" dirty="0"/>
          </a:p>
          <a:p>
            <a:pPr lvl="3"/>
            <a:endParaRPr lang="en-US" sz="1600" dirty="0">
              <a:highlight>
                <a:srgbClr val="FFFF00"/>
              </a:highlight>
            </a:endParaRPr>
          </a:p>
          <a:p>
            <a:pPr lvl="3"/>
            <a:endParaRPr lang="en-US" sz="1600" dirty="0"/>
          </a:p>
          <a:p>
            <a:pPr lvl="2"/>
            <a:endParaRPr lang="en-US" sz="1800" dirty="0"/>
          </a:p>
          <a:p>
            <a:pPr lvl="2">
              <a:lnSpc>
                <a:spcPct val="120000"/>
              </a:lnSpc>
            </a:pPr>
            <a:endParaRPr lang="en-US" sz="1800" dirty="0"/>
          </a:p>
        </p:txBody>
      </p:sp>
    </p:spTree>
    <p:extLst>
      <p:ext uri="{BB962C8B-B14F-4D97-AF65-F5344CB8AC3E}">
        <p14:creationId xmlns:p14="http://schemas.microsoft.com/office/powerpoint/2010/main" val="153183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B0F9A-62AC-4DCF-ADF1-3074A7D00249}"/>
              </a:ext>
            </a:extLst>
          </p:cNvPr>
          <p:cNvSpPr>
            <a:spLocks noGrp="1"/>
          </p:cNvSpPr>
          <p:nvPr>
            <p:ph type="title"/>
          </p:nvPr>
        </p:nvSpPr>
        <p:spPr>
          <a:xfrm>
            <a:off x="628649" y="180194"/>
            <a:ext cx="8397197" cy="1325563"/>
          </a:xfrm>
        </p:spPr>
        <p:txBody>
          <a:bodyPr/>
          <a:lstStyle/>
          <a:p>
            <a:r>
              <a:rPr lang="en-US" sz="3600" dirty="0"/>
              <a:t>Priorities for Summer 2022</a:t>
            </a:r>
            <a:r>
              <a:rPr lang="en-US" dirty="0"/>
              <a:t>		</a:t>
            </a:r>
          </a:p>
        </p:txBody>
      </p:sp>
      <p:sp>
        <p:nvSpPr>
          <p:cNvPr id="3" name="Content Placeholder 2">
            <a:extLst>
              <a:ext uri="{FF2B5EF4-FFF2-40B4-BE49-F238E27FC236}">
                <a16:creationId xmlns:a16="http://schemas.microsoft.com/office/drawing/2014/main" id="{BA8BB572-64A1-4FD9-90C7-C31C09A9D240}"/>
              </a:ext>
            </a:extLst>
          </p:cNvPr>
          <p:cNvSpPr>
            <a:spLocks noGrp="1"/>
          </p:cNvSpPr>
          <p:nvPr>
            <p:ph idx="1"/>
          </p:nvPr>
        </p:nvSpPr>
        <p:spPr>
          <a:xfrm>
            <a:off x="118154" y="1435206"/>
            <a:ext cx="8640565" cy="5299504"/>
          </a:xfrm>
        </p:spPr>
        <p:txBody>
          <a:bodyPr>
            <a:noAutofit/>
          </a:bodyPr>
          <a:lstStyle/>
          <a:p>
            <a:pPr lvl="2"/>
            <a:r>
              <a:rPr lang="en-US" sz="1800" dirty="0"/>
              <a:t>Items that </a:t>
            </a:r>
            <a:r>
              <a:rPr lang="en-US" sz="1800" b="1" i="1" dirty="0"/>
              <a:t>could</a:t>
            </a:r>
            <a:r>
              <a:rPr lang="en-US" sz="1800" dirty="0"/>
              <a:t> be implemented for 2022 </a:t>
            </a:r>
            <a:r>
              <a:rPr lang="en-US" sz="1600" dirty="0"/>
              <a:t>(cont’d)</a:t>
            </a:r>
            <a:r>
              <a:rPr lang="en-US" sz="1800" dirty="0"/>
              <a:t>:</a:t>
            </a:r>
          </a:p>
          <a:p>
            <a:pPr lvl="3"/>
            <a:r>
              <a:rPr lang="en-US" sz="1600" dirty="0"/>
              <a:t>The use of a speedbump on Dyke Road. Continue use of speedbumps on New Biddeford Road</a:t>
            </a:r>
          </a:p>
          <a:p>
            <a:pPr lvl="3"/>
            <a:r>
              <a:rPr lang="en-US" sz="1600" dirty="0"/>
              <a:t>Adding crosswalk(s) on west end. Since almost all Rights of Way are private, and past experience tells us that people tend to use a crosswalk area to drop off traffic, any benefit may prove marginal at best.</a:t>
            </a:r>
          </a:p>
          <a:p>
            <a:pPr lvl="3"/>
            <a:r>
              <a:rPr lang="en-US" sz="1600" dirty="0"/>
              <a:t>Adding color/design to existing crosswalks on Kings Highway</a:t>
            </a:r>
          </a:p>
          <a:p>
            <a:pPr lvl="3"/>
            <a:r>
              <a:rPr lang="en-US" sz="1600" dirty="0"/>
              <a:t>Limit hours for large construction (non-emergency) vehicles to 7:30-9:300am Monday-Friday (before people start coming to the beach</a:t>
            </a:r>
          </a:p>
          <a:p>
            <a:pPr lvl="3"/>
            <a:r>
              <a:rPr lang="en-US" sz="1600" dirty="0"/>
              <a:t>Arrow sign on telephone pole at intersection of Dyke Road and Kings Highway, that says, “General Beach Parking” pointing east, and indicating a turn left. Other possible solution:</a:t>
            </a:r>
          </a:p>
          <a:p>
            <a:pPr lvl="4"/>
            <a:r>
              <a:rPr lang="en-US" sz="1600" dirty="0"/>
              <a:t>Implementation of electronic sensors and electronic signs on Dyke Road and New Biddeford Road (entrances to the beach) indicating where spots are available. For the west end especially, this could avoid the additional traffic of people driving all the way to the end to find out there are no spots (most of the time) and then racing back to the other end to find a spot</a:t>
            </a:r>
          </a:p>
          <a:p>
            <a:pPr lvl="4"/>
            <a:r>
              <a:rPr lang="en-US" sz="1600" dirty="0"/>
              <a:t>Signs at kiosk indicating where the parking spots are</a:t>
            </a:r>
          </a:p>
          <a:p>
            <a:pPr lvl="3"/>
            <a:r>
              <a:rPr lang="en-US" sz="1600" dirty="0"/>
              <a:t>Parking allowed from dawn to 10:30 pm. No overnight parking in any parking space without permission</a:t>
            </a:r>
          </a:p>
          <a:p>
            <a:pPr lvl="3"/>
            <a:endParaRPr lang="en-US" sz="1400" dirty="0"/>
          </a:p>
          <a:p>
            <a:pPr lvl="2"/>
            <a:endParaRPr lang="en-US" sz="1800" dirty="0"/>
          </a:p>
          <a:p>
            <a:pPr lvl="2">
              <a:lnSpc>
                <a:spcPct val="120000"/>
              </a:lnSpc>
            </a:pPr>
            <a:endParaRPr lang="en-US" sz="1800" dirty="0"/>
          </a:p>
        </p:txBody>
      </p:sp>
    </p:spTree>
    <p:extLst>
      <p:ext uri="{BB962C8B-B14F-4D97-AF65-F5344CB8AC3E}">
        <p14:creationId xmlns:p14="http://schemas.microsoft.com/office/powerpoint/2010/main" val="2031106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B0F9A-62AC-4DCF-ADF1-3074A7D00249}"/>
              </a:ext>
            </a:extLst>
          </p:cNvPr>
          <p:cNvSpPr>
            <a:spLocks noGrp="1"/>
          </p:cNvSpPr>
          <p:nvPr>
            <p:ph type="title"/>
          </p:nvPr>
        </p:nvSpPr>
        <p:spPr>
          <a:xfrm>
            <a:off x="628650" y="164780"/>
            <a:ext cx="8192328" cy="1325563"/>
          </a:xfrm>
        </p:spPr>
        <p:txBody>
          <a:bodyPr/>
          <a:lstStyle/>
          <a:p>
            <a:r>
              <a:rPr lang="en-US" sz="3600" dirty="0"/>
              <a:t>Information Dissemination</a:t>
            </a:r>
            <a:endParaRPr lang="en-US" dirty="0"/>
          </a:p>
        </p:txBody>
      </p:sp>
      <p:sp>
        <p:nvSpPr>
          <p:cNvPr id="3" name="Content Placeholder 2">
            <a:extLst>
              <a:ext uri="{FF2B5EF4-FFF2-40B4-BE49-F238E27FC236}">
                <a16:creationId xmlns:a16="http://schemas.microsoft.com/office/drawing/2014/main" id="{BA8BB572-64A1-4FD9-90C7-C31C09A9D240}"/>
              </a:ext>
            </a:extLst>
          </p:cNvPr>
          <p:cNvSpPr>
            <a:spLocks noGrp="1"/>
          </p:cNvSpPr>
          <p:nvPr>
            <p:ph idx="1"/>
          </p:nvPr>
        </p:nvSpPr>
        <p:spPr>
          <a:xfrm>
            <a:off x="233095" y="1404384"/>
            <a:ext cx="8155754" cy="4693328"/>
          </a:xfrm>
        </p:spPr>
        <p:txBody>
          <a:bodyPr>
            <a:normAutofit/>
          </a:bodyPr>
          <a:lstStyle/>
          <a:p>
            <a:pPr lvl="2"/>
            <a:r>
              <a:rPr lang="en-US" sz="1800" dirty="0"/>
              <a:t>Letter to homeowners and rental agencies (and include in tax bill) regarding the concerns about traffic and safety concerns raised by the Traffic and Safety Subcommittee on all roads, especially Kings Highway, and :</a:t>
            </a:r>
          </a:p>
          <a:p>
            <a:pPr lvl="3"/>
            <a:r>
              <a:rPr lang="en-US" sz="1400" dirty="0"/>
              <a:t>Pointing out importance of walking on side walks and walking facing traffic  </a:t>
            </a:r>
          </a:p>
          <a:p>
            <a:pPr lvl="3"/>
            <a:r>
              <a:rPr lang="en-US" sz="1400" dirty="0"/>
              <a:t>Enforcement of parking on Kings Highway</a:t>
            </a:r>
          </a:p>
          <a:p>
            <a:pPr lvl="3"/>
            <a:r>
              <a:rPr lang="en-US" sz="1400" dirty="0"/>
              <a:t>Enforcement of no parking (landscape, construction et all) in no parking areas</a:t>
            </a:r>
          </a:p>
          <a:p>
            <a:pPr lvl="3"/>
            <a:r>
              <a:rPr lang="en-US" sz="1400" dirty="0"/>
              <a:t>Any concepts from this presentation adopted by the BOS </a:t>
            </a:r>
          </a:p>
          <a:p>
            <a:pPr lvl="2">
              <a:defRPr/>
            </a:pPr>
            <a:r>
              <a:rPr kumimoji="0" lang="en-US" sz="1800" b="0" u="none" strike="noStrike" kern="1200" cap="none" spc="0" normalizeH="0" baseline="0" noProof="0" dirty="0">
                <a:ln>
                  <a:noFill/>
                </a:ln>
                <a:effectLst/>
                <a:uLnTx/>
                <a:uFillTx/>
                <a:ea typeface="+mn-ea"/>
                <a:cs typeface="+mn-cs"/>
              </a:rPr>
              <a:t>Engaging the residents of the community in recognizing the overall traffic problem and helping to </a:t>
            </a:r>
            <a:r>
              <a:rPr lang="en-US" sz="1800" dirty="0"/>
              <a:t>manage is a top priority.  </a:t>
            </a:r>
            <a:r>
              <a:rPr kumimoji="0" lang="en-US" sz="1800" b="0" u="none" strike="noStrike" kern="1200" cap="none" spc="0" normalizeH="0" baseline="0" noProof="0" dirty="0">
                <a:ln>
                  <a:noFill/>
                </a:ln>
                <a:effectLst/>
                <a:uLnTx/>
                <a:uFillTx/>
                <a:ea typeface="+mn-ea"/>
                <a:cs typeface="+mn-cs"/>
              </a:rPr>
              <a:t>Most people recognize the risks associated with traffic and speeding. Residents of the community will benefit from reminders that they can moderate these problems through their own actions</a:t>
            </a:r>
            <a:endParaRPr lang="en-US" sz="1800" dirty="0"/>
          </a:p>
          <a:p>
            <a:pPr lvl="2"/>
            <a:r>
              <a:rPr lang="en-US" sz="1800" dirty="0"/>
              <a:t>Better information, awareness and communication and signage to advise motorists, pedestrians and cyclists of the rules of the road</a:t>
            </a:r>
          </a:p>
        </p:txBody>
      </p:sp>
    </p:spTree>
    <p:extLst>
      <p:ext uri="{BB962C8B-B14F-4D97-AF65-F5344CB8AC3E}">
        <p14:creationId xmlns:p14="http://schemas.microsoft.com/office/powerpoint/2010/main" val="16797169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525</TotalTime>
  <Words>616</Words>
  <Application>Microsoft Office PowerPoint</Application>
  <PresentationFormat>On-screen Show (4:3)</PresentationFormat>
  <Paragraphs>39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Beach Advisory Committee</vt:lpstr>
      <vt:lpstr>Priorities for Summer 2022  </vt:lpstr>
      <vt:lpstr>Priorities for Summer 2022  </vt:lpstr>
      <vt:lpstr>Information Dissemination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Beach Advisory Committee</dc:title>
  <dc:creator>Barry Engel</dc:creator>
  <cp:lastModifiedBy>Tracey O'Roak</cp:lastModifiedBy>
  <cp:revision>18</cp:revision>
  <dcterms:created xsi:type="dcterms:W3CDTF">2021-08-24T12:40:10Z</dcterms:created>
  <dcterms:modified xsi:type="dcterms:W3CDTF">2022-01-31T16:25:16Z</dcterms:modified>
</cp:coreProperties>
</file>